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175680"/>
            <a:ext cx="10972080" cy="134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304000" y="1127520"/>
            <a:ext cx="7720200" cy="2832480"/>
          </a:xfrm>
          <a:prstGeom prst="rect">
            <a:avLst/>
          </a:prstGeom>
          <a:solidFill>
            <a:srgbClr val="ff0000"/>
          </a:solidFill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Оформление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аттестационной  работы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b="1" lang="ru-RU" sz="4000" spc="-1" strike="noStrike">
                <a:solidFill>
                  <a:srgbClr val="ffffff"/>
                </a:solidFill>
                <a:latin typeface="Times New Roman"/>
                <a:ea typeface="Times New Roman"/>
              </a:rPr>
              <a:t>2024 год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 rot="21585000">
            <a:off x="6770160" y="5072760"/>
            <a:ext cx="5036760" cy="13006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И.В. Бойко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8-912-403-44-01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(понедельник, вторник, среда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с 10-00 до 15-00)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008000" y="180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31.08.2023 г. N 458н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1008000" y="1162800"/>
            <a:ext cx="10514160" cy="532692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29.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Тестовый контроль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знаний признается пройденным при условии успешного выполнения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менее 70%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 общего объема тестовых заданий.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30.Собеседование проводится членами Экспертной группы по теоретическим и практическим вопросам профессиональной деятельности специалиста при условии успешного прохождения им тестового контроля знаний.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31.По результатам аттестации специалиста Экспертная группа принимает решение о присвоении или об отказе в присвоении специалисту квалификационной категории.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Решение о присвоении или об отказе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в присвоении специалисту квалификационной категории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принимается Экспертной группой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позднее пятидесяти восьми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рабочих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дней.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008000" y="180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31.08.2023 г. N 458н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1008000" y="1162800"/>
            <a:ext cx="10514160" cy="532692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36. Орган государственной власти или организация, создавшие аттестационную комиссию, не шестидесяти восьми рабочих дней со дня регистрации документов издают акт о присвоении специалистам, прошедшим аттестацию, квалификационной категории.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37.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позднее девяносто одного рабочего дня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 дня регистрации документов ответственный секретарь аттестационной комиссии направляет посредством почтовой связи, электронной почты или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выдает на руки специалисту выписку из акта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органа государственной власти или организации, создавших аттестационную комиссию,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 присвоении ему квалификационной категории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932040" y="9054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2"/>
          <p:cNvSpPr/>
          <p:nvPr/>
        </p:nvSpPr>
        <p:spPr>
          <a:xfrm>
            <a:off x="1355400" y="1311480"/>
            <a:ext cx="9667440" cy="5108040"/>
          </a:xfrm>
          <a:prstGeom prst="rect">
            <a:avLst/>
          </a:prstGeom>
          <a:noFill/>
          <a:ln w="5715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Документы направляются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None/>
            </a:pP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Свободы, 155, кабинет 308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Зуева Марина Сергеевна (тел. 8- 951-810-92-62),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8-351-701-03-04 (доб. 201)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Часы работы: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00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понедельник-четверг с 9-00 до 16-00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00"/>
              </a:spcBef>
              <a:buNone/>
            </a:pPr>
            <a:endParaRPr b="0" lang="ru-RU" sz="2800" spc="-1" strike="noStrike"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5885280" y="2150640"/>
            <a:ext cx="608040" cy="579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Прямоугольник 1"/>
          <p:cNvSpPr/>
          <p:nvPr/>
        </p:nvSpPr>
        <p:spPr>
          <a:xfrm>
            <a:off x="2448000" y="288000"/>
            <a:ext cx="70480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31.08.2023 г. N 458н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423720" y="145080"/>
            <a:ext cx="10920240" cy="188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ГОСУДАРСТВЕННОЕ БЮДЖЕТНОЕ УЧРЕЖДЕНИЕ ЗДРАВООХРАНЕНИЯ</a:t>
            </a:r>
            <a:br/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«ОБЛАСТНОЙ ПЕРИНАТАЛЬНЫЙ ЦЕНТР»</a:t>
            </a:r>
            <a:br/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br/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Тимирязева улица, дом 17, Челябинск город, 454091, телефон (факс) 263-32-72, 264-57-62 </a:t>
            </a:r>
            <a:br/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ОКПО 31191927,ОГРН 1027402929828, ИНН/КПП 7451002162/745101001</a:t>
            </a:r>
            <a:br/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br/>
            <a:r>
              <a:rPr b="1" lang="ru-RU" sz="1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 от «12» октября 2017 г.</a:t>
            </a:r>
            <a:r>
              <a:rPr b="1" lang="ru-RU" sz="10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</a:t>
            </a:r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    Главным акушерам-гинекологам</a:t>
            </a:r>
            <a:br/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                                          муниципальных образований</a:t>
            </a:r>
            <a:br/>
            <a:r>
              <a:rPr b="1" lang="ru-RU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                                                                  Челябинской области</a:t>
            </a:r>
            <a:br/>
            <a:endParaRPr b="0" lang="ru-RU" sz="10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423720" y="2029680"/>
            <a:ext cx="11473200" cy="48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53000"/>
          </a:bodyPr>
          <a:p>
            <a:pPr algn="ctr"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ИНФОРМАЦИОННОЕ ПИСЬМО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Высылаем Вам требования к оформлению работы для присвоения квалификационной категории по специальности «Акушерство и гинекология».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работы: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Поля: верхнее – 2 см, левое – 3 см, правое – 1 см, нижнее – 1,5 см.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Шрифт - Times New Roman, размер шрифта – 14.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Межстрочечный интервал – 1,5.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Титульный лист (см. приложение 1)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Оглавление (см. приложение 2)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указании основных показателей работы используют сводную таблицу за 3 последних года (см. приложение 3).  После  таблицы должно быть её анализ.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Возможно использование рисунков (см. приложение 4) с их анализом.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Аттестационная работа должна быть выполнена не менее чем на 25 листах. Страницы должны быть пронумерованы внизу справа. На титульном листе номер страницы не ставится. 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Подпись врача, выполнившего работу (на последней странице после выводов)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Подписи зав. отделением, заместителя главного врача по родовспоможению (на последней странице после выводов)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b="0" lang="ru-R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Главный врач ГБУЗ «ОПЦ»,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главный внештатный акушер-гинеколог Министерства здравоохранения Челябинской области                                                          Ю.А. Семенов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838080" y="365040"/>
            <a:ext cx="1051416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Приложение 1.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УТВЕРЖДАЮ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Главный врач (Наименование ЛПУ)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_________________ Ф.И.О.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Дата</a:t>
            </a: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3048120" y="1605600"/>
            <a:ext cx="6094440" cy="566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Аттестационная работа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врача акушера-гинеколога ….. отделения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(Наименование ЛПУ)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Ф.И.О.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 20_-20_г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присвоения квалификационной категории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 специальности «Акушерство и гинекология»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Год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Приложение 1.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УТВЕРЖДАЮ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Главный врач (Наименование ЛПУ)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_________________ Ф.И.О.</a:t>
            </a:r>
            <a:br/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Дата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br/>
            <a:endParaRPr b="0" lang="ru-RU" sz="20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048120" y="1605600"/>
            <a:ext cx="6238080" cy="52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Аттестационная работа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врача акушера-гинеколога  ………..   отделения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ГБУЗ «……...»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Ивановой Ольги Петровны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 2018 — 2020 годы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для присвоения квалификационной категории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по специальности «Акушерство и гинекология»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Год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 rot="20530800">
            <a:off x="447840" y="1027080"/>
            <a:ext cx="2630160" cy="912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Правильно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838080" y="365040"/>
            <a:ext cx="10514160" cy="73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297080" y="144000"/>
            <a:ext cx="9645840" cy="772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Приложение 2 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Оглавление </a:t>
            </a:r>
            <a:endParaRPr b="0" lang="ru-RU" sz="28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Характеристика акушерско-гинекологической службы (название)                           2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1.1                                                                                                                                              3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1.2                                                                                                                                              4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  Основные показатели акушерско-гинекологической службы (название)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 2018-2020 годы  (указываются годы!!!)                                                                        12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2.1                                                                                                                                            13                                                                                             </a:t>
            </a:r>
            <a:endParaRPr b="0" lang="ru-RU" sz="1800" spc="-1" strike="noStrike">
              <a:latin typeface="Arial"/>
            </a:endParaRPr>
          </a:p>
          <a:p>
            <a:pPr marL="343080" indent="-34200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 startAt="3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Основные показатели работы отделения, в котором работает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специалист, (название) за 2018-2020  годы (указываются 3 последних года!!!)      20                                                   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3.1                                                                                                                                            21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3.2                                                                                                                                            24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4.    Выводы по работе                                                                                                                26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838080" y="365040"/>
            <a:ext cx="10512000" cy="73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862640" y="891720"/>
            <a:ext cx="9005040" cy="653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Приложение 2 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Оглавление </a:t>
            </a:r>
            <a:endParaRPr b="0" lang="ru-RU" sz="28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</a:t>
            </a:r>
            <a:endParaRPr b="0" lang="ru-RU" sz="2800" spc="-1" strike="noStrike">
              <a:latin typeface="Arial"/>
            </a:endParaRPr>
          </a:p>
          <a:p>
            <a:pPr marL="343080" indent="-33984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Характеристика акушерско-гинекологической службы  ГБУЗ  «...» ………………… 2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2.   Основные показатели акушерско-гинекологической службы 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ГБУЗ « … »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 2018-2020 годы  …………………………………………………………………….… 8                                                                                                   </a:t>
            </a:r>
            <a:endParaRPr b="0" lang="ru-RU" sz="1800" spc="-1" strike="noStrike">
              <a:latin typeface="Arial"/>
            </a:endParaRPr>
          </a:p>
          <a:p>
            <a:pPr marL="343080" indent="-339840" algn="just">
              <a:lnSpc>
                <a:spcPct val="150000"/>
              </a:lnSpc>
              <a:buClr>
                <a:srgbClr val="000000"/>
              </a:buClr>
              <a:buFont typeface="Calibri Light"/>
              <a:buAutoNum type="arabicPeriod" startAt="3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Основные показатели работы гинекологического отделения ГБУЗ « … »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  2018-2020 годы  ……………………………………………………………………... 15                                                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4.    Выводы по работе  ……………………………………………………………………  24                                                                          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 rot="20530800">
            <a:off x="447840" y="1272600"/>
            <a:ext cx="2630160" cy="912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Правильно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Рисунок 2" descr=""/>
          <p:cNvPicPr/>
          <p:nvPr/>
        </p:nvPicPr>
        <p:blipFill>
          <a:blip r:embed="rId1"/>
          <a:srcRect l="0" t="3787" r="0" b="9302"/>
          <a:stretch/>
        </p:blipFill>
        <p:spPr>
          <a:xfrm>
            <a:off x="3838320" y="553320"/>
            <a:ext cx="7551000" cy="5959080"/>
          </a:xfrm>
          <a:prstGeom prst="rect">
            <a:avLst/>
          </a:prstGeom>
          <a:ln w="0"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372600" y="553320"/>
            <a:ext cx="3464280" cy="26683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2000" algn="ctr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Название главы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(должно соответствовать оглавлению).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Каждая глава начинается с новой страницы!!!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(всего 4 главы)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372600" y="3824280"/>
            <a:ext cx="3464280" cy="9385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1.2 Подпункт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(Все подпункты главы идут подряд)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4323600" y="1862640"/>
            <a:ext cx="1262880" cy="1037160"/>
          </a:xfrm>
          <a:prstGeom prst="ellipse">
            <a:avLst/>
          </a:prstGeom>
          <a:noFill/>
          <a:ln w="572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8370720" y="2609280"/>
            <a:ext cx="1820160" cy="1342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CustomShape 5"/>
          <p:cNvSpPr/>
          <p:nvPr/>
        </p:nvSpPr>
        <p:spPr>
          <a:xfrm>
            <a:off x="4560840" y="2745000"/>
            <a:ext cx="3332880" cy="1548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10335960" y="3066480"/>
            <a:ext cx="88920" cy="355320"/>
          </a:xfrm>
          <a:custGeom>
            <a:avLst/>
            <a:gdLst/>
            <a:ahLst/>
            <a:rect l="l" t="t" r="r" b="b"/>
            <a:pathLst>
              <a:path w="90386" h="356839">
                <a:moveTo>
                  <a:pt x="90386" y="0"/>
                </a:moveTo>
                <a:cubicBezTo>
                  <a:pt x="59354" y="77582"/>
                  <a:pt x="74413" y="36768"/>
                  <a:pt x="45781" y="122664"/>
                </a:cubicBezTo>
                <a:cubicBezTo>
                  <a:pt x="42064" y="133815"/>
                  <a:pt x="39887" y="145604"/>
                  <a:pt x="34630" y="156117"/>
                </a:cubicBezTo>
                <a:cubicBezTo>
                  <a:pt x="19199" y="186980"/>
                  <a:pt x="3706" y="209903"/>
                  <a:pt x="1176" y="245327"/>
                </a:cubicBezTo>
                <a:cubicBezTo>
                  <a:pt x="-1472" y="282403"/>
                  <a:pt x="1176" y="319668"/>
                  <a:pt x="1176" y="356839"/>
                </a:cubicBezTo>
              </a:path>
            </a:pathLst>
          </a:cu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7"/>
          <p:cNvSpPr/>
          <p:nvPr/>
        </p:nvSpPr>
        <p:spPr>
          <a:xfrm>
            <a:off x="5554800" y="3284280"/>
            <a:ext cx="3567600" cy="277200"/>
          </a:xfrm>
          <a:prstGeom prst="ellipse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838080" y="271080"/>
            <a:ext cx="10514160" cy="56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60" name="Рисунок 3" descr=""/>
          <p:cNvPicPr/>
          <p:nvPr/>
        </p:nvPicPr>
        <p:blipFill>
          <a:blip r:embed="rId1"/>
          <a:stretch/>
        </p:blipFill>
        <p:spPr>
          <a:xfrm>
            <a:off x="6366240" y="722520"/>
            <a:ext cx="5189040" cy="5976000"/>
          </a:xfrm>
          <a:prstGeom prst="rect">
            <a:avLst/>
          </a:prstGeom>
          <a:ln w="0">
            <a:noFill/>
          </a:ln>
        </p:spPr>
      </p:pic>
      <p:pic>
        <p:nvPicPr>
          <p:cNvPr id="161" name="Рисунок 4" descr=""/>
          <p:cNvPicPr/>
          <p:nvPr/>
        </p:nvPicPr>
        <p:blipFill>
          <a:blip r:embed="rId2"/>
          <a:srcRect l="2514" t="5324" r="4375" b="31357"/>
          <a:stretch/>
        </p:blipFill>
        <p:spPr>
          <a:xfrm>
            <a:off x="533520" y="722520"/>
            <a:ext cx="4929120" cy="6083280"/>
          </a:xfrm>
          <a:prstGeom prst="rect">
            <a:avLst/>
          </a:prstGeom>
          <a:ln w="0"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533520" y="1490040"/>
            <a:ext cx="4929120" cy="43884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3"/>
          <p:cNvSpPr/>
          <p:nvPr/>
        </p:nvSpPr>
        <p:spPr>
          <a:xfrm>
            <a:off x="7495920" y="925560"/>
            <a:ext cx="2854800" cy="56304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CustomShape 4"/>
          <p:cNvSpPr/>
          <p:nvPr/>
        </p:nvSpPr>
        <p:spPr>
          <a:xfrm>
            <a:off x="9381240" y="1226520"/>
            <a:ext cx="266760" cy="225720"/>
          </a:xfrm>
          <a:prstGeom prst="ellipse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CustomShape 5"/>
          <p:cNvSpPr/>
          <p:nvPr/>
        </p:nvSpPr>
        <p:spPr>
          <a:xfrm>
            <a:off x="6753600" y="1965600"/>
            <a:ext cx="4414320" cy="2448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516680" y="1814400"/>
            <a:ext cx="9374400" cy="283356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МИНИСТЕРСТВО ЗДРАВООХРАНЕНИЯ РОССИЙСКОЙ ФЕДЕРАЦИИ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от 31.08.2023 г. N 458н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ОБ УТВЕРЖДЕНИИ ПОРЯДКА И СРОКА ПРОХОЖДЕНИЯ МЕДИЦИНСКИМИ РАБОТНИКАМИ И ФАРМАЦЕВТИЧЕСКИМИ РАБОТНИКАМИ АТТЕСТАЦИИ ДЛЯ ПОЛУЧЕНИЯ КВАЛИФИКАЦИОННОЙ  КАТЕГОРИИ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2" descr=""/>
          <p:cNvPicPr/>
          <p:nvPr/>
        </p:nvPicPr>
        <p:blipFill>
          <a:blip r:embed="rId1"/>
          <a:srcRect l="0" t="0" r="0" b="4365"/>
          <a:stretch/>
        </p:blipFill>
        <p:spPr>
          <a:xfrm>
            <a:off x="1232640" y="0"/>
            <a:ext cx="4861800" cy="6557400"/>
          </a:xfrm>
          <a:prstGeom prst="rect">
            <a:avLst/>
          </a:prstGeom>
          <a:ln w="0"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6516000" y="417600"/>
            <a:ext cx="5180040" cy="867960"/>
          </a:xfrm>
          <a:prstGeom prst="ellipse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Какого лечебного учреждения ?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68" name="Table 2"/>
          <p:cNvGraphicFramePr/>
          <p:nvPr/>
        </p:nvGraphicFramePr>
        <p:xfrm>
          <a:off x="6276600" y="4377240"/>
          <a:ext cx="5180760" cy="1112040"/>
        </p:xfrm>
        <a:graphic>
          <a:graphicData uri="http://schemas.openxmlformats.org/drawingml/2006/table">
            <a:tbl>
              <a:tblPr/>
              <a:tblGrid>
                <a:gridCol w="863280"/>
                <a:gridCol w="863280"/>
                <a:gridCol w="863280"/>
                <a:gridCol w="863280"/>
                <a:gridCol w="863280"/>
                <a:gridCol w="864720"/>
              </a:tblGrid>
              <a:tr h="3708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</a:tr>
              <a:tr h="3708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370800"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169" name="CustomShape 3"/>
          <p:cNvSpPr/>
          <p:nvPr/>
        </p:nvSpPr>
        <p:spPr>
          <a:xfrm>
            <a:off x="9573120" y="3264480"/>
            <a:ext cx="1883880" cy="3258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Таблица 1.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7238520" y="3922560"/>
            <a:ext cx="3433680" cy="32580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Основные показатели…..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4047840" y="3151800"/>
            <a:ext cx="1180440" cy="2242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CustomShape 6"/>
          <p:cNvSpPr/>
          <p:nvPr/>
        </p:nvSpPr>
        <p:spPr>
          <a:xfrm>
            <a:off x="5486400" y="3780360"/>
            <a:ext cx="65520" cy="243720"/>
          </a:xfrm>
          <a:custGeom>
            <a:avLst/>
            <a:gdLst/>
            <a:ahLst/>
            <a:rect l="l" t="t" r="r" b="b"/>
            <a:pathLst>
              <a:path w="66907" h="245327">
                <a:moveTo>
                  <a:pt x="66907" y="0"/>
                </a:moveTo>
                <a:cubicBezTo>
                  <a:pt x="55756" y="18586"/>
                  <a:pt x="38156" y="34599"/>
                  <a:pt x="33454" y="55757"/>
                </a:cubicBezTo>
                <a:cubicBezTo>
                  <a:pt x="24090" y="97893"/>
                  <a:pt x="36975" y="182527"/>
                  <a:pt x="11151" y="234176"/>
                </a:cubicBezTo>
                <a:cubicBezTo>
                  <a:pt x="8800" y="238878"/>
                  <a:pt x="3717" y="241610"/>
                  <a:pt x="0" y="245327"/>
                </a:cubicBezTo>
              </a:path>
            </a:pathLst>
          </a:cu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838080" y="365040"/>
            <a:ext cx="1051416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314080" y="1490040"/>
            <a:ext cx="8070120" cy="132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1490040" y="1041480"/>
            <a:ext cx="972828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Приложение 3 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Таблица 1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4464720" y="2100240"/>
            <a:ext cx="376920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Название таблицы (по центру)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77" name="Table 5"/>
          <p:cNvGraphicFramePr/>
          <p:nvPr/>
        </p:nvGraphicFramePr>
        <p:xfrm>
          <a:off x="1490040" y="2828880"/>
          <a:ext cx="9729000" cy="2196000"/>
        </p:xfrm>
        <a:graphic>
          <a:graphicData uri="http://schemas.openxmlformats.org/drawingml/2006/table">
            <a:tbl>
              <a:tblPr/>
              <a:tblGrid>
                <a:gridCol w="1143000"/>
                <a:gridCol w="1731240"/>
                <a:gridCol w="1143000"/>
                <a:gridCol w="1142280"/>
                <a:gridCol w="1142280"/>
                <a:gridCol w="1142280"/>
                <a:gridCol w="1142280"/>
                <a:gridCol w="1143000"/>
              </a:tblGrid>
              <a:tr h="396720"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№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п/п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Критерии показателя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70164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</a:tr>
              <a:tr h="54900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</a:tr>
              <a:tr h="54900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  <p:sp>
        <p:nvSpPr>
          <p:cNvPr id="178" name="CustomShape 6"/>
          <p:cNvSpPr/>
          <p:nvPr/>
        </p:nvSpPr>
        <p:spPr>
          <a:xfrm>
            <a:off x="1490040" y="5118480"/>
            <a:ext cx="6534720" cy="16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Шрифт – 12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Межстрочечный интервал – 1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Название </a:t>
            </a: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таблицы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пишется </a:t>
            </a: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 центру, жирным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шрифтом, </a:t>
            </a: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12 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размер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Таблица справа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b="1" lang="ru-RU" sz="1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значок № не ставить</a:t>
            </a: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!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838080" y="365040"/>
            <a:ext cx="105120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1429200" y="1018440"/>
            <a:ext cx="9848160" cy="133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1490040" y="1041480"/>
            <a:ext cx="9726120" cy="159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Приложение 3 </a:t>
            </a:r>
            <a:endParaRPr b="0" lang="ru-RU" sz="18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Таблица 3</a:t>
            </a: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12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endParaRPr b="0" lang="ru-RU" sz="1200" spc="-1" strike="noStrike">
              <a:latin typeface="Arial"/>
            </a:endParaRPr>
          </a:p>
          <a:p>
            <a:pPr algn="r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1490040" y="2263320"/>
            <a:ext cx="10104120" cy="76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Основные показатели работы гинекологического отделения ГБУЗ …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Times New Roman"/>
              </a:rPr>
              <a:t>  </a:t>
            </a: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за 2018-2020 годы </a:t>
            </a:r>
            <a:endParaRPr b="0" lang="ru-RU" sz="1200" spc="-1" strike="noStrike">
              <a:latin typeface="Arial"/>
            </a:endParaRPr>
          </a:p>
        </p:txBody>
      </p:sp>
      <p:graphicFrame>
        <p:nvGraphicFramePr>
          <p:cNvPr id="183" name="Table 5"/>
          <p:cNvGraphicFramePr/>
          <p:nvPr/>
        </p:nvGraphicFramePr>
        <p:xfrm>
          <a:off x="1490040" y="2754360"/>
          <a:ext cx="9729000" cy="2363400"/>
        </p:xfrm>
        <a:graphic>
          <a:graphicData uri="http://schemas.openxmlformats.org/drawingml/2006/table">
            <a:tbl>
              <a:tblPr/>
              <a:tblGrid>
                <a:gridCol w="1143000"/>
                <a:gridCol w="1731240"/>
                <a:gridCol w="1143000"/>
                <a:gridCol w="1142280"/>
                <a:gridCol w="1142280"/>
                <a:gridCol w="1142280"/>
                <a:gridCol w="1142280"/>
                <a:gridCol w="1143000"/>
              </a:tblGrid>
              <a:tr h="518760"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№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п/п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Критерии показателя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6555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</a:tr>
              <a:tr h="5950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1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</a:tr>
              <a:tr h="59436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595959"/>
                    </a:solidFill>
                  </a:tcPr>
                </a:tc>
              </a:tr>
            </a:tbl>
          </a:graphicData>
        </a:graphic>
      </p:graphicFrame>
      <p:sp>
        <p:nvSpPr>
          <p:cNvPr id="184" name="CustomShape 6"/>
          <p:cNvSpPr/>
          <p:nvPr/>
        </p:nvSpPr>
        <p:spPr>
          <a:xfrm>
            <a:off x="1490040" y="5118480"/>
            <a:ext cx="8098560" cy="150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Шрифт – 12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Межстрочечный интервал – 1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Название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таблицы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пишется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по центру, жирным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шрифтом,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12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размер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 rot="20530800">
            <a:off x="414720" y="852120"/>
            <a:ext cx="2630160" cy="912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Правильно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Рисунок 2" descr=""/>
          <p:cNvPicPr/>
          <p:nvPr/>
        </p:nvPicPr>
        <p:blipFill>
          <a:blip r:embed="rId1"/>
          <a:srcRect l="0" t="5106" r="0" b="4853"/>
          <a:stretch/>
        </p:blipFill>
        <p:spPr>
          <a:xfrm>
            <a:off x="4109040" y="535320"/>
            <a:ext cx="7246080" cy="6173640"/>
          </a:xfrm>
          <a:prstGeom prst="rect">
            <a:avLst/>
          </a:prstGeom>
          <a:ln w="0">
            <a:noFill/>
          </a:ln>
        </p:spPr>
      </p:pic>
      <p:sp>
        <p:nvSpPr>
          <p:cNvPr id="187" name="CustomShape 1"/>
          <p:cNvSpPr/>
          <p:nvPr/>
        </p:nvSpPr>
        <p:spPr>
          <a:xfrm>
            <a:off x="541800" y="1015920"/>
            <a:ext cx="3012840" cy="16243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таблицах используется классификация МКБ-10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481640" y="2382120"/>
            <a:ext cx="664560" cy="120348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3"/>
          <p:cNvSpPr/>
          <p:nvPr/>
        </p:nvSpPr>
        <p:spPr>
          <a:xfrm>
            <a:off x="5971680" y="632160"/>
            <a:ext cx="3024000" cy="51768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4"/>
          <p:cNvSpPr/>
          <p:nvPr/>
        </p:nvSpPr>
        <p:spPr>
          <a:xfrm>
            <a:off x="10415160" y="535320"/>
            <a:ext cx="121320" cy="366480"/>
          </a:xfrm>
          <a:custGeom>
            <a:avLst/>
            <a:gdLst/>
            <a:ahLst/>
            <a:rect l="l" t="t" r="r" b="b"/>
            <a:pathLst>
              <a:path w="122751" h="367990">
                <a:moveTo>
                  <a:pt x="122751" y="0"/>
                </a:moveTo>
                <a:cubicBezTo>
                  <a:pt x="107883" y="18585"/>
                  <a:pt x="90761" y="35573"/>
                  <a:pt x="78147" y="55756"/>
                </a:cubicBezTo>
                <a:cubicBezTo>
                  <a:pt x="63060" y="79896"/>
                  <a:pt x="58870" y="154155"/>
                  <a:pt x="55844" y="167268"/>
                </a:cubicBezTo>
                <a:cubicBezTo>
                  <a:pt x="41793" y="228156"/>
                  <a:pt x="39462" y="225295"/>
                  <a:pt x="11239" y="267629"/>
                </a:cubicBezTo>
                <a:cubicBezTo>
                  <a:pt x="-1745" y="345536"/>
                  <a:pt x="88" y="311926"/>
                  <a:pt x="88" y="367990"/>
                </a:cubicBezTo>
              </a:path>
            </a:pathLst>
          </a:cu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5"/>
          <p:cNvSpPr/>
          <p:nvPr/>
        </p:nvSpPr>
        <p:spPr>
          <a:xfrm>
            <a:off x="457200" y="4426920"/>
            <a:ext cx="3650400" cy="912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Название таблицы!!!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2" name="CustomShape 6"/>
          <p:cNvSpPr/>
          <p:nvPr/>
        </p:nvSpPr>
        <p:spPr>
          <a:xfrm>
            <a:off x="6916320" y="337320"/>
            <a:ext cx="1113840" cy="846000"/>
          </a:xfrm>
          <a:custGeom>
            <a:avLst/>
            <a:gdLst/>
            <a:ahLst/>
            <a:rect l="l" t="t" r="r" b="b"/>
            <a:pathLst>
              <a:path w="1115122" h="847493">
                <a:moveTo>
                  <a:pt x="1115122" y="0"/>
                </a:moveTo>
                <a:cubicBezTo>
                  <a:pt x="1031867" y="116557"/>
                  <a:pt x="1081976" y="55449"/>
                  <a:pt x="959005" y="178420"/>
                </a:cubicBezTo>
                <a:lnTo>
                  <a:pt x="903249" y="234176"/>
                </a:lnTo>
                <a:cubicBezTo>
                  <a:pt x="888381" y="249044"/>
                  <a:pt x="877451" y="269378"/>
                  <a:pt x="858644" y="278781"/>
                </a:cubicBezTo>
                <a:cubicBezTo>
                  <a:pt x="843776" y="286215"/>
                  <a:pt x="827338" y="291109"/>
                  <a:pt x="814039" y="301083"/>
                </a:cubicBezTo>
                <a:cubicBezTo>
                  <a:pt x="737876" y="358205"/>
                  <a:pt x="658335" y="412185"/>
                  <a:pt x="591015" y="479503"/>
                </a:cubicBezTo>
                <a:cubicBezTo>
                  <a:pt x="579864" y="490654"/>
                  <a:pt x="571084" y="504842"/>
                  <a:pt x="557561" y="512956"/>
                </a:cubicBezTo>
                <a:cubicBezTo>
                  <a:pt x="533287" y="527520"/>
                  <a:pt x="504355" y="532854"/>
                  <a:pt x="479503" y="546410"/>
                </a:cubicBezTo>
                <a:cubicBezTo>
                  <a:pt x="456608" y="558898"/>
                  <a:pt x="378985" y="627924"/>
                  <a:pt x="367991" y="635620"/>
                </a:cubicBezTo>
                <a:cubicBezTo>
                  <a:pt x="354373" y="645153"/>
                  <a:pt x="337543" y="649210"/>
                  <a:pt x="323386" y="657922"/>
                </a:cubicBezTo>
                <a:cubicBezTo>
                  <a:pt x="289144" y="678994"/>
                  <a:pt x="257267" y="703758"/>
                  <a:pt x="223025" y="724830"/>
                </a:cubicBezTo>
                <a:cubicBezTo>
                  <a:pt x="208868" y="733542"/>
                  <a:pt x="192853" y="738885"/>
                  <a:pt x="178420" y="747132"/>
                </a:cubicBezTo>
                <a:cubicBezTo>
                  <a:pt x="166784" y="753781"/>
                  <a:pt x="156458" y="762540"/>
                  <a:pt x="144966" y="769435"/>
                </a:cubicBezTo>
                <a:cubicBezTo>
                  <a:pt x="119269" y="784853"/>
                  <a:pt x="91843" y="797416"/>
                  <a:pt x="66908" y="814039"/>
                </a:cubicBezTo>
                <a:cubicBezTo>
                  <a:pt x="58160" y="819871"/>
                  <a:pt x="54009" y="831640"/>
                  <a:pt x="44605" y="836342"/>
                </a:cubicBezTo>
                <a:cubicBezTo>
                  <a:pt x="30897" y="843196"/>
                  <a:pt x="0" y="847493"/>
                  <a:pt x="0" y="847493"/>
                </a:cubicBez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838080" y="365040"/>
            <a:ext cx="10514160" cy="7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4" name="Рисунок 3" descr=""/>
          <p:cNvPicPr/>
          <p:nvPr/>
        </p:nvPicPr>
        <p:blipFill>
          <a:blip r:embed="rId1"/>
          <a:srcRect l="0" t="50864" r="0" b="17367"/>
          <a:stretch/>
        </p:blipFill>
        <p:spPr>
          <a:xfrm>
            <a:off x="766080" y="1141560"/>
            <a:ext cx="10586520" cy="5298840"/>
          </a:xfrm>
          <a:prstGeom prst="rect">
            <a:avLst/>
          </a:prstGeom>
          <a:ln w="0">
            <a:noFill/>
          </a:ln>
        </p:spPr>
      </p:pic>
      <p:sp>
        <p:nvSpPr>
          <p:cNvPr id="195" name="CustomShape 2"/>
          <p:cNvSpPr/>
          <p:nvPr/>
        </p:nvSpPr>
        <p:spPr>
          <a:xfrm>
            <a:off x="2195640" y="3169440"/>
            <a:ext cx="540360" cy="33948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2189880" y="3921120"/>
            <a:ext cx="540360" cy="33948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5869800" y="3089520"/>
            <a:ext cx="912960" cy="3394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т.ч.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5713560" y="3846600"/>
            <a:ext cx="912960" cy="3394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в т.ч.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9" name="CustomShape 6"/>
          <p:cNvSpPr/>
          <p:nvPr/>
        </p:nvSpPr>
        <p:spPr>
          <a:xfrm>
            <a:off x="1580400" y="4953960"/>
            <a:ext cx="529200" cy="1343880"/>
          </a:xfrm>
          <a:prstGeom prst="ellipse">
            <a:avLst/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3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4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5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0" name="CustomShape 7"/>
          <p:cNvSpPr/>
          <p:nvPr/>
        </p:nvSpPr>
        <p:spPr>
          <a:xfrm>
            <a:off x="2935080" y="4628520"/>
            <a:ext cx="1375920" cy="43560"/>
          </a:xfrm>
          <a:custGeom>
            <a:avLst/>
            <a:gdLst/>
            <a:ahLst/>
            <a:rect l="l" t="t" r="r" b="b"/>
            <a:pathLst>
              <a:path w="1377244" h="45156">
                <a:moveTo>
                  <a:pt x="0" y="22578"/>
                </a:moveTo>
                <a:cubicBezTo>
                  <a:pt x="71496" y="26341"/>
                  <a:pt x="142894" y="33867"/>
                  <a:pt x="214489" y="33867"/>
                </a:cubicBezTo>
                <a:cubicBezTo>
                  <a:pt x="331584" y="33867"/>
                  <a:pt x="504150" y="24092"/>
                  <a:pt x="632178" y="11289"/>
                </a:cubicBezTo>
                <a:cubicBezTo>
                  <a:pt x="662365" y="8270"/>
                  <a:pt x="692385" y="3763"/>
                  <a:pt x="722489" y="0"/>
                </a:cubicBezTo>
                <a:lnTo>
                  <a:pt x="1230489" y="11289"/>
                </a:lnTo>
                <a:cubicBezTo>
                  <a:pt x="1245991" y="11922"/>
                  <a:pt x="1260783" y="18120"/>
                  <a:pt x="1275644" y="22578"/>
                </a:cubicBezTo>
                <a:cubicBezTo>
                  <a:pt x="1298440" y="29417"/>
                  <a:pt x="1319579" y="45156"/>
                  <a:pt x="1343378" y="45156"/>
                </a:cubicBezTo>
                <a:lnTo>
                  <a:pt x="1377244" y="45156"/>
                </a:ln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CustomShape 8"/>
          <p:cNvSpPr/>
          <p:nvPr/>
        </p:nvSpPr>
        <p:spPr>
          <a:xfrm>
            <a:off x="2935080" y="4895280"/>
            <a:ext cx="1798200" cy="40680"/>
          </a:xfrm>
          <a:custGeom>
            <a:avLst/>
            <a:gdLst/>
            <a:ahLst/>
            <a:rect l="l" t="t" r="r" b="b"/>
            <a:pathLst>
              <a:path w="1799532" h="41974">
                <a:moveTo>
                  <a:pt x="0" y="11289"/>
                </a:moveTo>
                <a:cubicBezTo>
                  <a:pt x="457850" y="68521"/>
                  <a:pt x="132785" y="31983"/>
                  <a:pt x="1219200" y="11289"/>
                </a:cubicBezTo>
                <a:cubicBezTo>
                  <a:pt x="1238384" y="10924"/>
                  <a:pt x="1256829" y="3763"/>
                  <a:pt x="1275644" y="0"/>
                </a:cubicBezTo>
                <a:cubicBezTo>
                  <a:pt x="1396059" y="3763"/>
                  <a:pt x="1516721" y="2706"/>
                  <a:pt x="1636888" y="11289"/>
                </a:cubicBezTo>
                <a:cubicBezTo>
                  <a:pt x="1983972" y="36081"/>
                  <a:pt x="1645764" y="33867"/>
                  <a:pt x="1783644" y="33867"/>
                </a:cubicBezTo>
              </a:path>
            </a:pathLst>
          </a:cu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9"/>
          <p:cNvSpPr/>
          <p:nvPr/>
        </p:nvSpPr>
        <p:spPr>
          <a:xfrm>
            <a:off x="2928600" y="5108040"/>
            <a:ext cx="1804680" cy="100080"/>
          </a:xfrm>
          <a:custGeom>
            <a:avLst/>
            <a:gdLst/>
            <a:ahLst/>
            <a:rect l="l" t="t" r="r" b="b"/>
            <a:pathLst>
              <a:path w="1806222" h="101658">
                <a:moveTo>
                  <a:pt x="0" y="33925"/>
                </a:moveTo>
                <a:cubicBezTo>
                  <a:pt x="18815" y="41451"/>
                  <a:pt x="36196" y="55693"/>
                  <a:pt x="56444" y="56503"/>
                </a:cubicBezTo>
                <a:cubicBezTo>
                  <a:pt x="249895" y="64241"/>
                  <a:pt x="228425" y="48683"/>
                  <a:pt x="361244" y="33925"/>
                </a:cubicBezTo>
                <a:cubicBezTo>
                  <a:pt x="402553" y="29335"/>
                  <a:pt x="444029" y="26399"/>
                  <a:pt x="485422" y="22636"/>
                </a:cubicBezTo>
                <a:cubicBezTo>
                  <a:pt x="496711" y="18873"/>
                  <a:pt x="507471" y="12737"/>
                  <a:pt x="519289" y="11347"/>
                </a:cubicBezTo>
                <a:cubicBezTo>
                  <a:pt x="681519" y="-7739"/>
                  <a:pt x="688565" y="760"/>
                  <a:pt x="857955" y="11347"/>
                </a:cubicBezTo>
                <a:cubicBezTo>
                  <a:pt x="880533" y="15110"/>
                  <a:pt x="903345" y="17671"/>
                  <a:pt x="925689" y="22636"/>
                </a:cubicBezTo>
                <a:cubicBezTo>
                  <a:pt x="937305" y="25217"/>
                  <a:pt x="948114" y="30656"/>
                  <a:pt x="959555" y="33925"/>
                </a:cubicBezTo>
                <a:cubicBezTo>
                  <a:pt x="974473" y="38187"/>
                  <a:pt x="989497" y="42171"/>
                  <a:pt x="1004711" y="45214"/>
                </a:cubicBezTo>
                <a:cubicBezTo>
                  <a:pt x="1027156" y="49703"/>
                  <a:pt x="1049999" y="52014"/>
                  <a:pt x="1072444" y="56503"/>
                </a:cubicBezTo>
                <a:cubicBezTo>
                  <a:pt x="1109166" y="63847"/>
                  <a:pt x="1135836" y="75383"/>
                  <a:pt x="1174044" y="79080"/>
                </a:cubicBezTo>
                <a:cubicBezTo>
                  <a:pt x="1271714" y="88532"/>
                  <a:pt x="1467555" y="101658"/>
                  <a:pt x="1467555" y="101658"/>
                </a:cubicBezTo>
                <a:cubicBezTo>
                  <a:pt x="1565392" y="97895"/>
                  <a:pt x="1663389" y="97105"/>
                  <a:pt x="1761066" y="90369"/>
                </a:cubicBezTo>
                <a:cubicBezTo>
                  <a:pt x="1772937" y="89550"/>
                  <a:pt x="1786519" y="87494"/>
                  <a:pt x="1794933" y="79080"/>
                </a:cubicBezTo>
                <a:cubicBezTo>
                  <a:pt x="1803347" y="70666"/>
                  <a:pt x="1806222" y="45214"/>
                  <a:pt x="1806222" y="45214"/>
                </a:cubicBezTo>
              </a:path>
            </a:pathLst>
          </a:cu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CustomShape 10"/>
          <p:cNvSpPr/>
          <p:nvPr/>
        </p:nvSpPr>
        <p:spPr>
          <a:xfrm>
            <a:off x="10001880" y="2041560"/>
            <a:ext cx="122760" cy="343440"/>
          </a:xfrm>
          <a:custGeom>
            <a:avLst/>
            <a:gdLst/>
            <a:ahLst/>
            <a:rect l="l" t="t" r="r" b="b"/>
            <a:pathLst>
              <a:path w="124207" h="344874">
                <a:moveTo>
                  <a:pt x="0" y="344874"/>
                </a:moveTo>
                <a:cubicBezTo>
                  <a:pt x="18815" y="341111"/>
                  <a:pt x="40479" y="344228"/>
                  <a:pt x="56444" y="333585"/>
                </a:cubicBezTo>
                <a:cubicBezTo>
                  <a:pt x="66345" y="326984"/>
                  <a:pt x="64464" y="311160"/>
                  <a:pt x="67733" y="299718"/>
                </a:cubicBezTo>
                <a:cubicBezTo>
                  <a:pt x="85957" y="235933"/>
                  <a:pt x="67229" y="272253"/>
                  <a:pt x="101600" y="220696"/>
                </a:cubicBezTo>
                <a:cubicBezTo>
                  <a:pt x="105363" y="164252"/>
                  <a:pt x="106642" y="107587"/>
                  <a:pt x="112889" y="51363"/>
                </a:cubicBezTo>
                <a:cubicBezTo>
                  <a:pt x="125367" y="-60942"/>
                  <a:pt x="124177" y="53071"/>
                  <a:pt x="124177" y="6207"/>
                </a:cubicBez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11"/>
          <p:cNvSpPr/>
          <p:nvPr/>
        </p:nvSpPr>
        <p:spPr>
          <a:xfrm rot="20530800">
            <a:off x="585360" y="745920"/>
            <a:ext cx="2630160" cy="912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Примеры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5" name="CustomShape 12"/>
          <p:cNvSpPr/>
          <p:nvPr/>
        </p:nvSpPr>
        <p:spPr>
          <a:xfrm>
            <a:off x="3623760" y="2163600"/>
            <a:ext cx="5092560" cy="4093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Название!!!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06" name="CustomShape 13"/>
          <p:cNvSpPr/>
          <p:nvPr/>
        </p:nvSpPr>
        <p:spPr>
          <a:xfrm>
            <a:off x="2799000" y="3488760"/>
            <a:ext cx="1582200" cy="100800"/>
          </a:xfrm>
          <a:custGeom>
            <a:avLst/>
            <a:gdLst/>
            <a:ahLst/>
            <a:rect l="l" t="t" r="r" b="b"/>
            <a:pathLst>
              <a:path w="1583473" h="102119">
                <a:moveTo>
                  <a:pt x="0" y="90961"/>
                </a:moveTo>
                <a:cubicBezTo>
                  <a:pt x="22302" y="87244"/>
                  <a:pt x="44835" y="84715"/>
                  <a:pt x="66907" y="79810"/>
                </a:cubicBezTo>
                <a:cubicBezTo>
                  <a:pt x="78382" y="77260"/>
                  <a:pt x="88908" y="71302"/>
                  <a:pt x="100361" y="68659"/>
                </a:cubicBezTo>
                <a:cubicBezTo>
                  <a:pt x="137297" y="60135"/>
                  <a:pt x="174430" y="52269"/>
                  <a:pt x="211873" y="46357"/>
                </a:cubicBezTo>
                <a:cubicBezTo>
                  <a:pt x="245121" y="41107"/>
                  <a:pt x="278805" y="39138"/>
                  <a:pt x="312234" y="35205"/>
                </a:cubicBezTo>
                <a:cubicBezTo>
                  <a:pt x="480335" y="15428"/>
                  <a:pt x="332239" y="28379"/>
                  <a:pt x="579864" y="12903"/>
                </a:cubicBezTo>
                <a:cubicBezTo>
                  <a:pt x="721813" y="-4840"/>
                  <a:pt x="669904" y="-3754"/>
                  <a:pt x="869795" y="12903"/>
                </a:cubicBezTo>
                <a:cubicBezTo>
                  <a:pt x="897381" y="15202"/>
                  <a:pt x="1043144" y="44908"/>
                  <a:pt x="1048215" y="46357"/>
                </a:cubicBezTo>
                <a:cubicBezTo>
                  <a:pt x="1074234" y="53791"/>
                  <a:pt x="1099738" y="63352"/>
                  <a:pt x="1126273" y="68659"/>
                </a:cubicBezTo>
                <a:cubicBezTo>
                  <a:pt x="1155659" y="74536"/>
                  <a:pt x="1185816" y="75572"/>
                  <a:pt x="1215483" y="79810"/>
                </a:cubicBezTo>
                <a:cubicBezTo>
                  <a:pt x="1237866" y="83007"/>
                  <a:pt x="1259834" y="89405"/>
                  <a:pt x="1282390" y="90961"/>
                </a:cubicBezTo>
                <a:cubicBezTo>
                  <a:pt x="1453455" y="102759"/>
                  <a:pt x="1470716" y="102113"/>
                  <a:pt x="1583473" y="102113"/>
                </a:cubicBezTo>
              </a:path>
            </a:pathLst>
          </a:cu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4"/>
          <p:cNvSpPr/>
          <p:nvPr/>
        </p:nvSpPr>
        <p:spPr>
          <a:xfrm>
            <a:off x="3151080" y="3747960"/>
            <a:ext cx="1582200" cy="100800"/>
          </a:xfrm>
          <a:custGeom>
            <a:avLst/>
            <a:gdLst/>
            <a:ahLst/>
            <a:rect l="l" t="t" r="r" b="b"/>
            <a:pathLst>
              <a:path w="1583473" h="102119">
                <a:moveTo>
                  <a:pt x="0" y="90961"/>
                </a:moveTo>
                <a:cubicBezTo>
                  <a:pt x="22302" y="87244"/>
                  <a:pt x="44835" y="84715"/>
                  <a:pt x="66907" y="79810"/>
                </a:cubicBezTo>
                <a:cubicBezTo>
                  <a:pt x="78382" y="77260"/>
                  <a:pt x="88908" y="71302"/>
                  <a:pt x="100361" y="68659"/>
                </a:cubicBezTo>
                <a:cubicBezTo>
                  <a:pt x="137297" y="60135"/>
                  <a:pt x="174430" y="52269"/>
                  <a:pt x="211873" y="46357"/>
                </a:cubicBezTo>
                <a:cubicBezTo>
                  <a:pt x="245121" y="41107"/>
                  <a:pt x="278805" y="39138"/>
                  <a:pt x="312234" y="35205"/>
                </a:cubicBezTo>
                <a:cubicBezTo>
                  <a:pt x="480335" y="15428"/>
                  <a:pt x="332239" y="28379"/>
                  <a:pt x="579864" y="12903"/>
                </a:cubicBezTo>
                <a:cubicBezTo>
                  <a:pt x="721813" y="-4840"/>
                  <a:pt x="669904" y="-3754"/>
                  <a:pt x="869795" y="12903"/>
                </a:cubicBezTo>
                <a:cubicBezTo>
                  <a:pt x="897381" y="15202"/>
                  <a:pt x="1043144" y="44908"/>
                  <a:pt x="1048215" y="46357"/>
                </a:cubicBezTo>
                <a:cubicBezTo>
                  <a:pt x="1074234" y="53791"/>
                  <a:pt x="1099738" y="63352"/>
                  <a:pt x="1126273" y="68659"/>
                </a:cubicBezTo>
                <a:cubicBezTo>
                  <a:pt x="1155659" y="74536"/>
                  <a:pt x="1185816" y="75572"/>
                  <a:pt x="1215483" y="79810"/>
                </a:cubicBezTo>
                <a:cubicBezTo>
                  <a:pt x="1237866" y="83007"/>
                  <a:pt x="1259834" y="89405"/>
                  <a:pt x="1282390" y="90961"/>
                </a:cubicBezTo>
                <a:cubicBezTo>
                  <a:pt x="1453455" y="102759"/>
                  <a:pt x="1470716" y="102113"/>
                  <a:pt x="1583473" y="102113"/>
                </a:cubicBezTo>
              </a:path>
            </a:pathLst>
          </a:cu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Рисунок 2" descr=""/>
          <p:cNvPicPr/>
          <p:nvPr/>
        </p:nvPicPr>
        <p:blipFill>
          <a:blip r:embed="rId1"/>
          <a:srcRect l="0" t="4444" r="0" b="7984"/>
          <a:stretch/>
        </p:blipFill>
        <p:spPr>
          <a:xfrm>
            <a:off x="1986840" y="282240"/>
            <a:ext cx="8239320" cy="6004080"/>
          </a:xfrm>
          <a:prstGeom prst="rect">
            <a:avLst/>
          </a:prstGeom>
          <a:ln w="0"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6028200" y="1399680"/>
            <a:ext cx="133920" cy="201600"/>
          </a:xfrm>
          <a:custGeom>
            <a:avLst/>
            <a:gdLst/>
            <a:ahLst/>
            <a:rect l="l" t="t" r="r" b="b"/>
            <a:pathLst>
              <a:path w="135466" h="203200">
                <a:moveTo>
                  <a:pt x="0" y="203200"/>
                </a:moveTo>
                <a:cubicBezTo>
                  <a:pt x="47823" y="123494"/>
                  <a:pt x="21700" y="165004"/>
                  <a:pt x="79022" y="79022"/>
                </a:cubicBezTo>
                <a:lnTo>
                  <a:pt x="101600" y="45156"/>
                </a:lnTo>
                <a:cubicBezTo>
                  <a:pt x="127132" y="6858"/>
                  <a:pt x="114582" y="20884"/>
                  <a:pt x="135466" y="0"/>
                </a:cubicBezTo>
              </a:path>
            </a:pathLst>
          </a:cu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"/>
          <p:cNvSpPr/>
          <p:nvPr/>
        </p:nvSpPr>
        <p:spPr>
          <a:xfrm>
            <a:off x="6084720" y="1772280"/>
            <a:ext cx="90000" cy="1172520"/>
          </a:xfrm>
          <a:custGeom>
            <a:avLst/>
            <a:gdLst/>
            <a:ahLst/>
            <a:rect l="l" t="t" r="r" b="b"/>
            <a:pathLst>
              <a:path w="91584" h="1174044">
                <a:moveTo>
                  <a:pt x="0" y="1174044"/>
                </a:moveTo>
                <a:cubicBezTo>
                  <a:pt x="3763" y="1053629"/>
                  <a:pt x="4416" y="933077"/>
                  <a:pt x="11289" y="812800"/>
                </a:cubicBezTo>
                <a:cubicBezTo>
                  <a:pt x="11968" y="800920"/>
                  <a:pt x="20622" y="790671"/>
                  <a:pt x="22578" y="778933"/>
                </a:cubicBezTo>
                <a:cubicBezTo>
                  <a:pt x="47699" y="628207"/>
                  <a:pt x="14317" y="726209"/>
                  <a:pt x="56445" y="620888"/>
                </a:cubicBezTo>
                <a:cubicBezTo>
                  <a:pt x="64608" y="571906"/>
                  <a:pt x="73213" y="523505"/>
                  <a:pt x="79022" y="474133"/>
                </a:cubicBezTo>
                <a:cubicBezTo>
                  <a:pt x="83441" y="436575"/>
                  <a:pt x="89411" y="399051"/>
                  <a:pt x="90311" y="361244"/>
                </a:cubicBezTo>
                <a:cubicBezTo>
                  <a:pt x="93177" y="240863"/>
                  <a:pt x="90311" y="120415"/>
                  <a:pt x="90311" y="0"/>
                </a:cubicBez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3"/>
          <p:cNvSpPr/>
          <p:nvPr/>
        </p:nvSpPr>
        <p:spPr>
          <a:xfrm>
            <a:off x="6525000" y="688680"/>
            <a:ext cx="1680480" cy="7099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>
            <a:off x="3398040" y="1580400"/>
            <a:ext cx="1172520" cy="133920"/>
          </a:xfrm>
          <a:custGeom>
            <a:avLst/>
            <a:gdLst/>
            <a:ahLst/>
            <a:rect l="l" t="t" r="r" b="b"/>
            <a:pathLst>
              <a:path w="1174044" h="135467">
                <a:moveTo>
                  <a:pt x="0" y="135467"/>
                </a:moveTo>
                <a:cubicBezTo>
                  <a:pt x="127215" y="110024"/>
                  <a:pt x="-28301" y="143554"/>
                  <a:pt x="158044" y="90312"/>
                </a:cubicBezTo>
                <a:lnTo>
                  <a:pt x="237066" y="67734"/>
                </a:lnTo>
                <a:cubicBezTo>
                  <a:pt x="248464" y="64315"/>
                  <a:pt x="259317" y="59026"/>
                  <a:pt x="270933" y="56445"/>
                </a:cubicBezTo>
                <a:cubicBezTo>
                  <a:pt x="292932" y="51556"/>
                  <a:pt x="399683" y="35868"/>
                  <a:pt x="417688" y="33867"/>
                </a:cubicBezTo>
                <a:cubicBezTo>
                  <a:pt x="458997" y="29277"/>
                  <a:pt x="500587" y="27434"/>
                  <a:pt x="541866" y="22578"/>
                </a:cubicBezTo>
                <a:cubicBezTo>
                  <a:pt x="564599" y="19904"/>
                  <a:pt x="586744" y="12524"/>
                  <a:pt x="609600" y="11289"/>
                </a:cubicBezTo>
                <a:cubicBezTo>
                  <a:pt x="726142" y="4989"/>
                  <a:pt x="842903" y="3763"/>
                  <a:pt x="959555" y="0"/>
                </a:cubicBezTo>
                <a:cubicBezTo>
                  <a:pt x="1166512" y="11498"/>
                  <a:pt x="1094917" y="11289"/>
                  <a:pt x="1174044" y="11289"/>
                </a:cubicBez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5"/>
          <p:cNvSpPr/>
          <p:nvPr/>
        </p:nvSpPr>
        <p:spPr>
          <a:xfrm>
            <a:off x="2923920" y="2167560"/>
            <a:ext cx="88920" cy="1026360"/>
          </a:xfrm>
          <a:custGeom>
            <a:avLst/>
            <a:gdLst/>
            <a:ahLst/>
            <a:rect l="l" t="t" r="r" b="b"/>
            <a:pathLst>
              <a:path w="90311" h="1027694">
                <a:moveTo>
                  <a:pt x="90311" y="0"/>
                </a:moveTo>
                <a:cubicBezTo>
                  <a:pt x="83406" y="17263"/>
                  <a:pt x="62344" y="66717"/>
                  <a:pt x="56445" y="90311"/>
                </a:cubicBezTo>
                <a:cubicBezTo>
                  <a:pt x="51791" y="108925"/>
                  <a:pt x="48919" y="127940"/>
                  <a:pt x="45156" y="146755"/>
                </a:cubicBezTo>
                <a:cubicBezTo>
                  <a:pt x="48919" y="233303"/>
                  <a:pt x="50485" y="319975"/>
                  <a:pt x="56445" y="406400"/>
                </a:cubicBezTo>
                <a:cubicBezTo>
                  <a:pt x="62361" y="492183"/>
                  <a:pt x="64307" y="449137"/>
                  <a:pt x="79022" y="508000"/>
                </a:cubicBezTo>
                <a:cubicBezTo>
                  <a:pt x="83675" y="526614"/>
                  <a:pt x="86548" y="545629"/>
                  <a:pt x="90311" y="564444"/>
                </a:cubicBezTo>
                <a:cubicBezTo>
                  <a:pt x="86548" y="587022"/>
                  <a:pt x="85599" y="610253"/>
                  <a:pt x="79022" y="632177"/>
                </a:cubicBezTo>
                <a:cubicBezTo>
                  <a:pt x="69387" y="664296"/>
                  <a:pt x="35436" y="705490"/>
                  <a:pt x="22578" y="733777"/>
                </a:cubicBezTo>
                <a:cubicBezTo>
                  <a:pt x="12730" y="755443"/>
                  <a:pt x="0" y="801511"/>
                  <a:pt x="0" y="801511"/>
                </a:cubicBezTo>
                <a:cubicBezTo>
                  <a:pt x="3763" y="850429"/>
                  <a:pt x="3637" y="899804"/>
                  <a:pt x="11289" y="948266"/>
                </a:cubicBezTo>
                <a:cubicBezTo>
                  <a:pt x="21650" y="1013887"/>
                  <a:pt x="19279" y="1015175"/>
                  <a:pt x="67734" y="1027289"/>
                </a:cubicBezTo>
                <a:cubicBezTo>
                  <a:pt x="71384" y="1028202"/>
                  <a:pt x="75259" y="1027289"/>
                  <a:pt x="79022" y="1027289"/>
                </a:cubicBez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6"/>
          <p:cNvSpPr/>
          <p:nvPr/>
        </p:nvSpPr>
        <p:spPr>
          <a:xfrm>
            <a:off x="421920" y="520560"/>
            <a:ext cx="3524040" cy="40932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Название!!!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5" name="CustomShape 7"/>
          <p:cNvSpPr/>
          <p:nvPr/>
        </p:nvSpPr>
        <p:spPr>
          <a:xfrm>
            <a:off x="2894400" y="5540760"/>
            <a:ext cx="3288240" cy="745560"/>
          </a:xfrm>
          <a:custGeom>
            <a:avLst/>
            <a:gdLst/>
            <a:ahLst/>
            <a:rect l="l" t="t" r="r" b="b"/>
            <a:pathLst>
              <a:path w="3289737" h="747132">
                <a:moveTo>
                  <a:pt x="3100167" y="122664"/>
                </a:moveTo>
                <a:cubicBezTo>
                  <a:pt x="2964327" y="95496"/>
                  <a:pt x="3133131" y="131654"/>
                  <a:pt x="2977503" y="89210"/>
                </a:cubicBezTo>
                <a:cubicBezTo>
                  <a:pt x="2932699" y="76991"/>
                  <a:pt x="2876773" y="72806"/>
                  <a:pt x="2832537" y="66908"/>
                </a:cubicBezTo>
                <a:lnTo>
                  <a:pt x="2754479" y="55756"/>
                </a:lnTo>
                <a:cubicBezTo>
                  <a:pt x="2561032" y="-8724"/>
                  <a:pt x="2750829" y="50883"/>
                  <a:pt x="2219220" y="33454"/>
                </a:cubicBezTo>
                <a:cubicBezTo>
                  <a:pt x="2159663" y="31501"/>
                  <a:pt x="2100274" y="26020"/>
                  <a:pt x="2040801" y="22303"/>
                </a:cubicBezTo>
                <a:cubicBezTo>
                  <a:pt x="1913331" y="1058"/>
                  <a:pt x="1923407" y="0"/>
                  <a:pt x="1728567" y="0"/>
                </a:cubicBezTo>
                <a:cubicBezTo>
                  <a:pt x="1665267" y="0"/>
                  <a:pt x="1602186" y="7435"/>
                  <a:pt x="1538996" y="11152"/>
                </a:cubicBezTo>
                <a:cubicBezTo>
                  <a:pt x="1520411" y="14869"/>
                  <a:pt x="1501973" y="19421"/>
                  <a:pt x="1483240" y="22303"/>
                </a:cubicBezTo>
                <a:cubicBezTo>
                  <a:pt x="1453620" y="26860"/>
                  <a:pt x="1423515" y="28093"/>
                  <a:pt x="1394030" y="33454"/>
                </a:cubicBezTo>
                <a:cubicBezTo>
                  <a:pt x="1382465" y="35557"/>
                  <a:pt x="1372240" y="43147"/>
                  <a:pt x="1360577" y="44605"/>
                </a:cubicBezTo>
                <a:cubicBezTo>
                  <a:pt x="1295425" y="52749"/>
                  <a:pt x="1061265" y="64331"/>
                  <a:pt x="1014889" y="66908"/>
                </a:cubicBezTo>
                <a:cubicBezTo>
                  <a:pt x="1000021" y="70625"/>
                  <a:pt x="985363" y="75317"/>
                  <a:pt x="970284" y="78059"/>
                </a:cubicBezTo>
                <a:cubicBezTo>
                  <a:pt x="880785" y="94331"/>
                  <a:pt x="838634" y="91817"/>
                  <a:pt x="736108" y="100361"/>
                </a:cubicBezTo>
                <a:cubicBezTo>
                  <a:pt x="698881" y="103463"/>
                  <a:pt x="661857" y="108851"/>
                  <a:pt x="624596" y="111513"/>
                </a:cubicBezTo>
                <a:lnTo>
                  <a:pt x="267757" y="133815"/>
                </a:lnTo>
                <a:cubicBezTo>
                  <a:pt x="193265" y="139545"/>
                  <a:pt x="119074" y="148683"/>
                  <a:pt x="44733" y="156117"/>
                </a:cubicBezTo>
                <a:cubicBezTo>
                  <a:pt x="33582" y="159834"/>
                  <a:pt x="17799" y="157489"/>
                  <a:pt x="11279" y="167269"/>
                </a:cubicBezTo>
                <a:cubicBezTo>
                  <a:pt x="-16413" y="208807"/>
                  <a:pt x="14624" y="307217"/>
                  <a:pt x="22430" y="334537"/>
                </a:cubicBezTo>
                <a:cubicBezTo>
                  <a:pt x="37263" y="386454"/>
                  <a:pt x="93545" y="433256"/>
                  <a:pt x="122791" y="468352"/>
                </a:cubicBezTo>
                <a:cubicBezTo>
                  <a:pt x="134689" y="482630"/>
                  <a:pt x="141732" y="501346"/>
                  <a:pt x="156245" y="512956"/>
                </a:cubicBezTo>
                <a:cubicBezTo>
                  <a:pt x="179646" y="531677"/>
                  <a:pt x="208606" y="542143"/>
                  <a:pt x="234303" y="557561"/>
                </a:cubicBezTo>
                <a:cubicBezTo>
                  <a:pt x="245795" y="564456"/>
                  <a:pt x="255770" y="573870"/>
                  <a:pt x="267757" y="579864"/>
                </a:cubicBezTo>
                <a:cubicBezTo>
                  <a:pt x="285661" y="588816"/>
                  <a:pt x="305114" y="594281"/>
                  <a:pt x="323513" y="602166"/>
                </a:cubicBezTo>
                <a:cubicBezTo>
                  <a:pt x="357162" y="616587"/>
                  <a:pt x="390635" y="631430"/>
                  <a:pt x="423874" y="646771"/>
                </a:cubicBezTo>
                <a:cubicBezTo>
                  <a:pt x="506801" y="685045"/>
                  <a:pt x="517868" y="708701"/>
                  <a:pt x="646898" y="724830"/>
                </a:cubicBezTo>
                <a:cubicBezTo>
                  <a:pt x="794617" y="743295"/>
                  <a:pt x="944264" y="739698"/>
                  <a:pt x="1092947" y="747132"/>
                </a:cubicBezTo>
                <a:lnTo>
                  <a:pt x="1840079" y="735981"/>
                </a:lnTo>
                <a:cubicBezTo>
                  <a:pt x="1889762" y="734287"/>
                  <a:pt x="2183077" y="703307"/>
                  <a:pt x="2252674" y="691376"/>
                </a:cubicBezTo>
                <a:cubicBezTo>
                  <a:pt x="2382772" y="669074"/>
                  <a:pt x="2511428" y="635431"/>
                  <a:pt x="2642967" y="624469"/>
                </a:cubicBezTo>
                <a:lnTo>
                  <a:pt x="2910596" y="602166"/>
                </a:lnTo>
                <a:cubicBezTo>
                  <a:pt x="3042914" y="558061"/>
                  <a:pt x="2915858" y="598063"/>
                  <a:pt x="3122469" y="546410"/>
                </a:cubicBezTo>
                <a:cubicBezTo>
                  <a:pt x="3133873" y="543559"/>
                  <a:pt x="3144621" y="538488"/>
                  <a:pt x="3155923" y="535259"/>
                </a:cubicBezTo>
                <a:cubicBezTo>
                  <a:pt x="3170659" y="531049"/>
                  <a:pt x="3185660" y="527825"/>
                  <a:pt x="3200528" y="524108"/>
                </a:cubicBezTo>
                <a:cubicBezTo>
                  <a:pt x="3222830" y="512957"/>
                  <a:pt x="3250869" y="509291"/>
                  <a:pt x="3267435" y="490654"/>
                </a:cubicBezTo>
                <a:cubicBezTo>
                  <a:pt x="3283053" y="473083"/>
                  <a:pt x="3289737" y="423747"/>
                  <a:pt x="3289737" y="423747"/>
                </a:cubicBezTo>
                <a:cubicBezTo>
                  <a:pt x="3284079" y="401113"/>
                  <a:pt x="3277033" y="368084"/>
                  <a:pt x="3267435" y="345688"/>
                </a:cubicBezTo>
                <a:cubicBezTo>
                  <a:pt x="3260887" y="330409"/>
                  <a:pt x="3253686" y="315337"/>
                  <a:pt x="3245133" y="301083"/>
                </a:cubicBezTo>
                <a:cubicBezTo>
                  <a:pt x="3231342" y="278099"/>
                  <a:pt x="3214919" y="256790"/>
                  <a:pt x="3200528" y="234176"/>
                </a:cubicBezTo>
                <a:cubicBezTo>
                  <a:pt x="3198240" y="230581"/>
                  <a:pt x="3164658" y="164071"/>
                  <a:pt x="3144772" y="156117"/>
                </a:cubicBezTo>
                <a:cubicBezTo>
                  <a:pt x="3116313" y="144733"/>
                  <a:pt x="3085299" y="141249"/>
                  <a:pt x="3055562" y="133815"/>
                </a:cubicBezTo>
                <a:cubicBezTo>
                  <a:pt x="3003523" y="137532"/>
                  <a:pt x="2951259" y="138870"/>
                  <a:pt x="2899445" y="144966"/>
                </a:cubicBezTo>
                <a:cubicBezTo>
                  <a:pt x="2887771" y="146339"/>
                  <a:pt x="2865991" y="156117"/>
                  <a:pt x="2865991" y="156117"/>
                </a:cubicBez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8"/>
          <p:cNvSpPr/>
          <p:nvPr/>
        </p:nvSpPr>
        <p:spPr>
          <a:xfrm>
            <a:off x="9489600" y="524160"/>
            <a:ext cx="154800" cy="388800"/>
          </a:xfrm>
          <a:custGeom>
            <a:avLst/>
            <a:gdLst/>
            <a:ahLst/>
            <a:rect l="l" t="t" r="r" b="b"/>
            <a:pathLst>
              <a:path w="156117" h="390293">
                <a:moveTo>
                  <a:pt x="156117" y="0"/>
                </a:moveTo>
                <a:cubicBezTo>
                  <a:pt x="153871" y="15724"/>
                  <a:pt x="144885" y="97754"/>
                  <a:pt x="133814" y="122664"/>
                </a:cubicBezTo>
                <a:cubicBezTo>
                  <a:pt x="125011" y="142470"/>
                  <a:pt x="110054" y="159034"/>
                  <a:pt x="100361" y="178420"/>
                </a:cubicBezTo>
                <a:cubicBezTo>
                  <a:pt x="39201" y="300740"/>
                  <a:pt x="97276" y="215987"/>
                  <a:pt x="33453" y="301083"/>
                </a:cubicBezTo>
                <a:cubicBezTo>
                  <a:pt x="8523" y="375876"/>
                  <a:pt x="21665" y="346964"/>
                  <a:pt x="0" y="390293"/>
                </a:cubicBezTo>
              </a:path>
            </a:pathLst>
          </a:custGeom>
          <a:noFill/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2" descr=""/>
          <p:cNvPicPr/>
          <p:nvPr/>
        </p:nvPicPr>
        <p:blipFill>
          <a:blip r:embed="rId1"/>
          <a:srcRect l="0" t="5103" r="0" b="12915"/>
          <a:stretch/>
        </p:blipFill>
        <p:spPr>
          <a:xfrm>
            <a:off x="1512720" y="180720"/>
            <a:ext cx="9221760" cy="6546240"/>
          </a:xfrm>
          <a:prstGeom prst="rect">
            <a:avLst/>
          </a:prstGeom>
          <a:ln w="0"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9222120" y="2498040"/>
            <a:ext cx="1512360" cy="5338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(абс. или %)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9474840" y="6028920"/>
            <a:ext cx="1512360" cy="53388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(абс. или %)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7125480" y="4204080"/>
            <a:ext cx="210600" cy="422280"/>
          </a:xfrm>
          <a:custGeom>
            <a:avLst/>
            <a:gdLst/>
            <a:ahLst/>
            <a:rect l="l" t="t" r="r" b="b"/>
            <a:pathLst>
              <a:path w="211903" h="423746">
                <a:moveTo>
                  <a:pt x="0" y="0"/>
                </a:moveTo>
                <a:cubicBezTo>
                  <a:pt x="11151" y="22302"/>
                  <a:pt x="20239" y="45762"/>
                  <a:pt x="33454" y="66907"/>
                </a:cubicBezTo>
                <a:cubicBezTo>
                  <a:pt x="39026" y="75822"/>
                  <a:pt x="50347" y="80195"/>
                  <a:pt x="55756" y="89210"/>
                </a:cubicBezTo>
                <a:cubicBezTo>
                  <a:pt x="61804" y="99289"/>
                  <a:pt x="60388" y="112883"/>
                  <a:pt x="66908" y="122663"/>
                </a:cubicBezTo>
                <a:cubicBezTo>
                  <a:pt x="75656" y="135785"/>
                  <a:pt x="90265" y="144002"/>
                  <a:pt x="100361" y="156117"/>
                </a:cubicBezTo>
                <a:cubicBezTo>
                  <a:pt x="108941" y="166413"/>
                  <a:pt x="115230" y="178419"/>
                  <a:pt x="122664" y="189570"/>
                </a:cubicBezTo>
                <a:cubicBezTo>
                  <a:pt x="130098" y="211873"/>
                  <a:pt x="139264" y="233671"/>
                  <a:pt x="144966" y="256478"/>
                </a:cubicBezTo>
                <a:cubicBezTo>
                  <a:pt x="152400" y="286215"/>
                  <a:pt x="145595" y="324014"/>
                  <a:pt x="167269" y="345688"/>
                </a:cubicBezTo>
                <a:lnTo>
                  <a:pt x="200722" y="379141"/>
                </a:lnTo>
                <a:cubicBezTo>
                  <a:pt x="213048" y="416121"/>
                  <a:pt x="211873" y="400840"/>
                  <a:pt x="211873" y="423746"/>
                </a:cubicBezTo>
              </a:path>
            </a:pathLst>
          </a:cu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4"/>
          <p:cNvSpPr/>
          <p:nvPr/>
        </p:nvSpPr>
        <p:spPr>
          <a:xfrm>
            <a:off x="6124320" y="4204080"/>
            <a:ext cx="210600" cy="422280"/>
          </a:xfrm>
          <a:custGeom>
            <a:avLst/>
            <a:gdLst/>
            <a:ahLst/>
            <a:rect l="l" t="t" r="r" b="b"/>
            <a:pathLst>
              <a:path w="211903" h="423746">
                <a:moveTo>
                  <a:pt x="0" y="0"/>
                </a:moveTo>
                <a:cubicBezTo>
                  <a:pt x="11151" y="22302"/>
                  <a:pt x="20239" y="45762"/>
                  <a:pt x="33454" y="66907"/>
                </a:cubicBezTo>
                <a:cubicBezTo>
                  <a:pt x="39026" y="75822"/>
                  <a:pt x="50347" y="80195"/>
                  <a:pt x="55756" y="89210"/>
                </a:cubicBezTo>
                <a:cubicBezTo>
                  <a:pt x="61804" y="99289"/>
                  <a:pt x="60388" y="112883"/>
                  <a:pt x="66908" y="122663"/>
                </a:cubicBezTo>
                <a:cubicBezTo>
                  <a:pt x="75656" y="135785"/>
                  <a:pt x="90265" y="144002"/>
                  <a:pt x="100361" y="156117"/>
                </a:cubicBezTo>
                <a:cubicBezTo>
                  <a:pt x="108941" y="166413"/>
                  <a:pt x="115230" y="178419"/>
                  <a:pt x="122664" y="189570"/>
                </a:cubicBezTo>
                <a:cubicBezTo>
                  <a:pt x="130098" y="211873"/>
                  <a:pt x="139264" y="233671"/>
                  <a:pt x="144966" y="256478"/>
                </a:cubicBezTo>
                <a:cubicBezTo>
                  <a:pt x="152400" y="286215"/>
                  <a:pt x="145595" y="324014"/>
                  <a:pt x="167269" y="345688"/>
                </a:cubicBezTo>
                <a:lnTo>
                  <a:pt x="200722" y="379141"/>
                </a:lnTo>
                <a:cubicBezTo>
                  <a:pt x="213048" y="416121"/>
                  <a:pt x="211873" y="400840"/>
                  <a:pt x="211873" y="423746"/>
                </a:cubicBezTo>
              </a:path>
            </a:pathLst>
          </a:custGeom>
          <a:noFill/>
          <a:ln w="2844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Рисунок 2" descr=""/>
          <p:cNvPicPr/>
          <p:nvPr/>
        </p:nvPicPr>
        <p:blipFill>
          <a:blip r:embed="rId1"/>
          <a:srcRect l="0" t="4610" r="0" b="7489"/>
          <a:stretch/>
        </p:blipFill>
        <p:spPr>
          <a:xfrm>
            <a:off x="1953000" y="587160"/>
            <a:ext cx="8431200" cy="602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Рисунок 2" descr=""/>
          <p:cNvPicPr/>
          <p:nvPr/>
        </p:nvPicPr>
        <p:blipFill>
          <a:blip r:embed="rId1"/>
          <a:srcRect l="0" t="5763" r="0" b="7818"/>
          <a:stretch/>
        </p:blipFill>
        <p:spPr>
          <a:xfrm>
            <a:off x="1332000" y="519120"/>
            <a:ext cx="9255600" cy="6467040"/>
          </a:xfrm>
          <a:prstGeom prst="rect">
            <a:avLst/>
          </a:prstGeom>
          <a:ln w="0"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696600" y="680400"/>
            <a:ext cx="2540880" cy="912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Плохо или хорошо???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5" name="CustomShape 2"/>
          <p:cNvSpPr/>
          <p:nvPr/>
        </p:nvSpPr>
        <p:spPr>
          <a:xfrm>
            <a:off x="6010560" y="702360"/>
            <a:ext cx="1470600" cy="612000"/>
          </a:xfrm>
          <a:custGeom>
            <a:avLst/>
            <a:gdLst/>
            <a:ahLst/>
            <a:rect l="l" t="t" r="r" b="b"/>
            <a:pathLst>
              <a:path w="1471961" h="613317">
                <a:moveTo>
                  <a:pt x="1471961" y="189571"/>
                </a:moveTo>
                <a:cubicBezTo>
                  <a:pt x="1453376" y="182137"/>
                  <a:pt x="1434109" y="176220"/>
                  <a:pt x="1416205" y="167268"/>
                </a:cubicBezTo>
                <a:cubicBezTo>
                  <a:pt x="1404218" y="161274"/>
                  <a:pt x="1395144" y="150069"/>
                  <a:pt x="1382752" y="144966"/>
                </a:cubicBezTo>
                <a:cubicBezTo>
                  <a:pt x="1331656" y="123926"/>
                  <a:pt x="1277730" y="110250"/>
                  <a:pt x="1226634" y="89210"/>
                </a:cubicBezTo>
                <a:cubicBezTo>
                  <a:pt x="1120008" y="45305"/>
                  <a:pt x="1298112" y="84395"/>
                  <a:pt x="1126273" y="55756"/>
                </a:cubicBezTo>
                <a:cubicBezTo>
                  <a:pt x="1051573" y="30856"/>
                  <a:pt x="1131177" y="54795"/>
                  <a:pt x="992459" y="33453"/>
                </a:cubicBezTo>
                <a:cubicBezTo>
                  <a:pt x="977311" y="31123"/>
                  <a:pt x="962992" y="24692"/>
                  <a:pt x="947854" y="22302"/>
                </a:cubicBezTo>
                <a:cubicBezTo>
                  <a:pt x="892293" y="13529"/>
                  <a:pt x="836342" y="7434"/>
                  <a:pt x="780586" y="0"/>
                </a:cubicBezTo>
                <a:lnTo>
                  <a:pt x="256478" y="11151"/>
                </a:lnTo>
                <a:cubicBezTo>
                  <a:pt x="241164" y="11752"/>
                  <a:pt x="226859" y="19091"/>
                  <a:pt x="211873" y="22302"/>
                </a:cubicBezTo>
                <a:cubicBezTo>
                  <a:pt x="174808" y="30245"/>
                  <a:pt x="137532" y="37171"/>
                  <a:pt x="100361" y="44605"/>
                </a:cubicBezTo>
                <a:cubicBezTo>
                  <a:pt x="85493" y="55756"/>
                  <a:pt x="71892" y="68837"/>
                  <a:pt x="55756" y="78058"/>
                </a:cubicBezTo>
                <a:cubicBezTo>
                  <a:pt x="45550" y="83890"/>
                  <a:pt x="29646" y="80031"/>
                  <a:pt x="22303" y="89210"/>
                </a:cubicBezTo>
                <a:cubicBezTo>
                  <a:pt x="12729" y="101177"/>
                  <a:pt x="13672" y="118697"/>
                  <a:pt x="11152" y="133814"/>
                </a:cubicBezTo>
                <a:cubicBezTo>
                  <a:pt x="6225" y="163374"/>
                  <a:pt x="3717" y="193287"/>
                  <a:pt x="0" y="223024"/>
                </a:cubicBezTo>
                <a:cubicBezTo>
                  <a:pt x="19872" y="342248"/>
                  <a:pt x="-8239" y="244706"/>
                  <a:pt x="78059" y="367990"/>
                </a:cubicBezTo>
                <a:cubicBezTo>
                  <a:pt x="119603" y="427340"/>
                  <a:pt x="43394" y="378974"/>
                  <a:pt x="122664" y="446049"/>
                </a:cubicBezTo>
                <a:cubicBezTo>
                  <a:pt x="157301" y="475357"/>
                  <a:pt x="196871" y="498281"/>
                  <a:pt x="234176" y="524107"/>
                </a:cubicBezTo>
                <a:cubicBezTo>
                  <a:pt x="245195" y="531736"/>
                  <a:pt x="254915" y="542172"/>
                  <a:pt x="267630" y="546410"/>
                </a:cubicBezTo>
                <a:cubicBezTo>
                  <a:pt x="301084" y="557561"/>
                  <a:pt x="333781" y="571310"/>
                  <a:pt x="367991" y="579863"/>
                </a:cubicBezTo>
                <a:cubicBezTo>
                  <a:pt x="435402" y="596716"/>
                  <a:pt x="398056" y="586168"/>
                  <a:pt x="479503" y="613317"/>
                </a:cubicBezTo>
                <a:cubicBezTo>
                  <a:pt x="605883" y="605883"/>
                  <a:pt x="733249" y="608430"/>
                  <a:pt x="858644" y="591014"/>
                </a:cubicBezTo>
                <a:cubicBezTo>
                  <a:pt x="1001617" y="571157"/>
                  <a:pt x="1282391" y="501805"/>
                  <a:pt x="1282391" y="501805"/>
                </a:cubicBezTo>
                <a:cubicBezTo>
                  <a:pt x="1292181" y="495278"/>
                  <a:pt x="1331792" y="472028"/>
                  <a:pt x="1338147" y="457200"/>
                </a:cubicBezTo>
                <a:cubicBezTo>
                  <a:pt x="1345613" y="439779"/>
                  <a:pt x="1344701" y="419832"/>
                  <a:pt x="1349298" y="401444"/>
                </a:cubicBezTo>
                <a:cubicBezTo>
                  <a:pt x="1355861" y="375191"/>
                  <a:pt x="1364166" y="349405"/>
                  <a:pt x="1371600" y="323385"/>
                </a:cubicBezTo>
                <a:cubicBezTo>
                  <a:pt x="1350899" y="199179"/>
                  <a:pt x="1377345" y="301419"/>
                  <a:pt x="1338147" y="223024"/>
                </a:cubicBezTo>
                <a:cubicBezTo>
                  <a:pt x="1332890" y="212511"/>
                  <a:pt x="1335307" y="197883"/>
                  <a:pt x="1326995" y="189571"/>
                </a:cubicBezTo>
                <a:cubicBezTo>
                  <a:pt x="1318683" y="181259"/>
                  <a:pt x="1304055" y="183676"/>
                  <a:pt x="1293542" y="178419"/>
                </a:cubicBezTo>
                <a:cubicBezTo>
                  <a:pt x="1181570" y="122432"/>
                  <a:pt x="1352309" y="192455"/>
                  <a:pt x="1215483" y="133814"/>
                </a:cubicBezTo>
                <a:cubicBezTo>
                  <a:pt x="1204679" y="129184"/>
                  <a:pt x="1182030" y="122663"/>
                  <a:pt x="1182030" y="122663"/>
                </a:cubicBezTo>
              </a:path>
            </a:pathLst>
          </a:cu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3"/>
          <p:cNvSpPr/>
          <p:nvPr/>
        </p:nvSpPr>
        <p:spPr>
          <a:xfrm>
            <a:off x="1292760" y="1755720"/>
            <a:ext cx="912960" cy="912960"/>
          </a:xfrm>
          <a:prstGeom prst="roundRect">
            <a:avLst>
              <a:gd name="adj" fmla="val 16667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%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831960" y="124200"/>
            <a:ext cx="10514160" cy="34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Оформление работы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831960" y="474120"/>
            <a:ext cx="10514160" cy="56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женской консультации необходимо использовать показатели Д-группы по приказу МЗ РФ № 1130 от 20.10.2020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buNone/>
            </a:pPr>
            <a:endParaRPr b="0" lang="ru-RU" sz="1400" spc="-1" strike="noStrike">
              <a:latin typeface="Arial"/>
            </a:endParaRPr>
          </a:p>
        </p:txBody>
      </p:sp>
      <p:graphicFrame>
        <p:nvGraphicFramePr>
          <p:cNvPr id="229" name="Table 3"/>
          <p:cNvGraphicFramePr/>
          <p:nvPr/>
        </p:nvGraphicFramePr>
        <p:xfrm>
          <a:off x="575640" y="975960"/>
          <a:ext cx="11220480" cy="6960240"/>
        </p:xfrm>
        <a:graphic>
          <a:graphicData uri="http://schemas.openxmlformats.org/drawingml/2006/table">
            <a:tbl>
              <a:tblPr/>
              <a:tblGrid>
                <a:gridCol w="557640"/>
                <a:gridCol w="5640120"/>
                <a:gridCol w="857880"/>
                <a:gridCol w="801360"/>
                <a:gridCol w="801360"/>
                <a:gridCol w="914040"/>
                <a:gridCol w="778680"/>
                <a:gridCol w="869760"/>
              </a:tblGrid>
              <a:tr h="373680"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№ 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п/п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row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Критерии показателя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2018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2019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latin typeface="Times New Roman"/>
                          <a:ea typeface="DejaVu Sans"/>
                        </a:rPr>
                        <a:t>2020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</a:tr>
              <a:tr h="655560"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 v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Абс.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%, ‰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14440"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Диспансерная группа, всего, в т.ч.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119160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1600" spc="-1" strike="noStrike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1 диспансерная группа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- женщины с хроническими заболеваниями, доброкачественными опухолями и гиперпластическими процессами репродуктивной системы и молочной железы, доброкачественными заболеваниями шейки матки;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60 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70 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58,3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14440"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код по МКБ-10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85284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1600" spc="-1" strike="noStrike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2 диспансерная группа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-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женщины с врожденными аномалиями развития и положения гениталий;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8,3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 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1019880"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1600" spc="-1" strike="noStrike">
                          <a:solidFill>
                            <a:srgbClr val="ff0000"/>
                          </a:solidFill>
                          <a:latin typeface="Times New Roman"/>
                          <a:ea typeface="DejaVu Sans"/>
                        </a:rPr>
                        <a:t>3 диспансерная группа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- женщины с нарушениями функции репродуктивной системы (невынашивание, бесплодие, СПКЯ, олиго/аменорея).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33,3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809280"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О26.2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Медицинская помощь женщине с привычным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невынашиванием беременности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33,3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  <a:tr h="514440"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*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N97    Женское бесплодие, в т.ч.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66,7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</a:tr>
              <a:tr h="514440"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 lIns="68400" rIns="684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                 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</a:t>
                      </a: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классификация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cPr anchor="t"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</a:tr>
            </a:tbl>
          </a:graphicData>
        </a:graphic>
      </p:graphicFrame>
      <p:sp>
        <p:nvSpPr>
          <p:cNvPr id="230" name="CustomShape 4"/>
          <p:cNvSpPr/>
          <p:nvPr/>
        </p:nvSpPr>
        <p:spPr>
          <a:xfrm>
            <a:off x="6864840" y="1728000"/>
            <a:ext cx="766080" cy="3310920"/>
          </a:xfrm>
          <a:prstGeom prst="ellipse">
            <a:avLst/>
          </a:prstGeom>
          <a:noFill/>
          <a:ln w="381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5"/>
          <p:cNvSpPr/>
          <p:nvPr/>
        </p:nvSpPr>
        <p:spPr>
          <a:xfrm>
            <a:off x="6779520" y="4672440"/>
            <a:ext cx="912960" cy="2184120"/>
          </a:xfrm>
          <a:prstGeom prst="ellipse">
            <a:avLst/>
          </a:prstGeom>
          <a:noFill/>
          <a:ln w="3816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6"/>
          <p:cNvSpPr/>
          <p:nvPr/>
        </p:nvSpPr>
        <p:spPr>
          <a:xfrm>
            <a:off x="7848000" y="2736000"/>
            <a:ext cx="2101680" cy="61668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7"/>
          <p:cNvSpPr/>
          <p:nvPr/>
        </p:nvSpPr>
        <p:spPr>
          <a:xfrm>
            <a:off x="7974720" y="4227120"/>
            <a:ext cx="1881720" cy="2714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8"/>
          <p:cNvSpPr/>
          <p:nvPr/>
        </p:nvSpPr>
        <p:spPr>
          <a:xfrm>
            <a:off x="8011440" y="5054760"/>
            <a:ext cx="1881720" cy="2714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9"/>
          <p:cNvSpPr/>
          <p:nvPr/>
        </p:nvSpPr>
        <p:spPr>
          <a:xfrm>
            <a:off x="7949880" y="5768640"/>
            <a:ext cx="1881720" cy="2714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10"/>
          <p:cNvSpPr/>
          <p:nvPr/>
        </p:nvSpPr>
        <p:spPr>
          <a:xfrm>
            <a:off x="7949880" y="6504120"/>
            <a:ext cx="1881720" cy="27144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11"/>
          <p:cNvSpPr/>
          <p:nvPr/>
        </p:nvSpPr>
        <p:spPr>
          <a:xfrm>
            <a:off x="10082880" y="5380560"/>
            <a:ext cx="258120" cy="4849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12"/>
          <p:cNvSpPr/>
          <p:nvPr/>
        </p:nvSpPr>
        <p:spPr>
          <a:xfrm>
            <a:off x="10082880" y="6041880"/>
            <a:ext cx="258120" cy="573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9" name="Picture 2" descr="https://go2.imgsmail.ru/imgpreview?key=8e092f9d57c1e9b&amp;mb=imgdb_preview_485"/>
          <p:cNvPicPr/>
          <p:nvPr/>
        </p:nvPicPr>
        <p:blipFill>
          <a:blip r:embed="rId1"/>
          <a:stretch/>
        </p:blipFill>
        <p:spPr>
          <a:xfrm>
            <a:off x="10499400" y="2550240"/>
            <a:ext cx="1424160" cy="256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936000" y="648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62000"/>
          </a:bodyPr>
          <a:p>
            <a:pPr algn="ctr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</a:t>
            </a: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31.08.2023 г. N 458н</a:t>
            </a: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br/>
            <a:endParaRPr b="0" lang="ru-RU" sz="40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002600" y="1354680"/>
            <a:ext cx="10514160" cy="495432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Специалисты проходят </a:t>
            </a: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аттестацию раз в пять лет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за исключением аттестации на присвоение более высокой квалификационной категории. Специалисты могут проходить аттестацию на присвоение </a:t>
            </a: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более высокой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квалификационной </a:t>
            </a:r>
            <a:r>
              <a:rPr b="1" lang="ru-RU" sz="2400" spc="-1" strike="noStrike">
                <a:solidFill>
                  <a:srgbClr val="111111"/>
                </a:solidFill>
                <a:latin typeface="Times New Roman"/>
                <a:ea typeface="DejaVu Sans"/>
              </a:rPr>
              <a:t>категории </a:t>
            </a:r>
            <a:r>
              <a:rPr b="1" lang="ru-RU" sz="28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не ранее чем через два года </a:t>
            </a:r>
            <a:r>
              <a:rPr b="1" lang="ru-RU" sz="2400" spc="-1" strike="noStrike">
                <a:solidFill>
                  <a:srgbClr val="111111"/>
                </a:solidFill>
                <a:latin typeface="Times New Roman"/>
                <a:ea typeface="DejaVu Sans"/>
              </a:rPr>
              <a:t>со дня издания акта о присв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оении квалификационной категории.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 аттестации оцениваются теоретические знания и практические навыки, необходимые для выполнения профессиональных обязанностей по соответствующим специальностям и должностям, на основе результатов квалификационного </a:t>
            </a: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экзамена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включающего </a:t>
            </a: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экспертную оценку отчета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 профессиональной деятельности специалиста, </a:t>
            </a: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тестовый контроль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знаний и </a:t>
            </a:r>
            <a:r>
              <a:rPr b="1" lang="ru-RU" sz="2400" spc="-1" strike="noStrike">
                <a:solidFill>
                  <a:srgbClr val="c9211e"/>
                </a:solidFill>
                <a:latin typeface="Times New Roman"/>
                <a:ea typeface="DejaVu Sans"/>
              </a:rPr>
              <a:t>собеседование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2" descr="https://cepia.ru/images/u/pages/383/src/spasibo-za-vnimanie-9.jpg"/>
          <p:cNvPicPr/>
          <p:nvPr/>
        </p:nvPicPr>
        <p:blipFill>
          <a:blip r:embed="rId1"/>
          <a:srcRect l="0" t="18273" r="0" b="13249"/>
          <a:stretch/>
        </p:blipFill>
        <p:spPr>
          <a:xfrm>
            <a:off x="1523880" y="925560"/>
            <a:ext cx="9142560" cy="469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932760" y="504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62000"/>
          </a:bodyPr>
          <a:p>
            <a:pPr algn="ctr"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</a:t>
            </a:r>
            <a:r>
              <a:rPr b="1" lang="ru-RU" sz="36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31.08.2023 г. N 458н</a:t>
            </a: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br/>
            <a:endParaRPr b="0" lang="ru-RU" sz="40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1025280" y="1253160"/>
            <a:ext cx="10514160" cy="532692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Специалист, претендующий на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получение второй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квалификационной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категории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должен: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…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иметь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стаж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работы по специальности (в должности)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менее трех лет.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Специалист, претендующий на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получение первой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квалификационной</a:t>
            </a:r>
            <a:r>
              <a:rPr b="1" lang="ru-RU" sz="2400" spc="-1" strike="noStrike">
                <a:solidFill>
                  <a:srgbClr val="8b8b8b"/>
                </a:solidFill>
                <a:latin typeface="Times New Roman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категории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должен: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…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иметь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стаж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работы по специальности (в должности)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менее пяти лет.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9. Специалист, претендующий на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получение высшей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квалификационной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категории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должен: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…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иметь стаж работы по специальности (в должности) </a:t>
            </a: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менее семи лет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936000" y="792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6000"/>
          </a:bodyPr>
          <a:p>
            <a:pPr algn="ctr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</a:t>
            </a: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31.08.2023 г. N 458н</a:t>
            </a: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br/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025280" y="1253160"/>
            <a:ext cx="10514160" cy="532692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III. Проведение аттестации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20.Специалисты, изъявившие желание пройти аттестацию для получения квалификационной категории, представляют в аттестационную комиссию следующие документы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заявление на имя председателя аттестационной комиссии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(далее - заявление), в котором указывается фамилия, имя, отчество (при наличии) специалиста, квалификационная категория, на которую он претендует, наличие или отсутствие ранее присвоенной квалификационной категории, дата ее присвоения, согласие на получение и обработку персональных данных с целью присвоения квалификационной категории, паспортные данные, СНИЛС, контактный телефон, адрес электронной почты, личная подпись специалиста и дата составления заявления.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Заявление подается независимо от продолжительности работы в организации, осуществляющей медицинскую или фармацевтическую деятельность, работником которой является специалист (далее - организация), а также в период нахождения в отпуске по уходу за ребенком, с учетом требований пунктов 9-11настоящего Порядка;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заполненный в печатном виде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аттестационный лист специалиста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заверенный отделом кадров организации, руководителем организации (далее - аттестационный лист, рекомендуемый образец приведен в приложении N 2 к настоящему Порядку);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936000" y="792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6000"/>
          </a:bodyPr>
          <a:p>
            <a:pPr algn="ctr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</a:t>
            </a: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31.08.2023 г. N 458н</a:t>
            </a: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br/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1025280" y="1057320"/>
            <a:ext cx="10514160" cy="549540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7000"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III. Проведение аттестации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отчет, лично подписанный специалистом, согласованный с руководителем и заверенный печатью организации.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Отчет представляется за период работы, который ранее не оценивался при прохождении аттестации и должен содержать анализ профессиональной деятельности </a:t>
            </a:r>
            <a:r>
              <a:rPr b="1" lang="ru-RU" sz="2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 последние три года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работы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для специалистов с высшим образованием …профессиональным образованием, 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включая описание выполненных работ, 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данные о рационализаторских предложениях и патентах, 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выводы специалиста о своей профессиональной деятельности, </a:t>
            </a:r>
            <a:endParaRPr b="0" lang="ru-RU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предложения по ее совершенствованию (в случае если в отчетный период специалист работал в нескольких организациях им могут быть предоставлены несколько отчетов, которые утверждены руководителями данных организаций на титульных листах отчетов);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копии документов об образовании и (или) о квалификации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действующих сертификатов специалиста и (или) свидетельств об аккредитации специалиста (выписки о наличии в единой государственной информационной системе в сфере здравоохранения данных, подтверждающих факт прохождения лицом аккредитации специалиста), документов, подтверждающих ученую степень (при наличии), заверенных в соответствии с законодательством Российской Федерации;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936000" y="792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6000"/>
          </a:bodyPr>
          <a:p>
            <a:pPr algn="ctr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</a:t>
            </a: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31.08.2023 г. N 458н</a:t>
            </a: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br/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936000" y="1198080"/>
            <a:ext cx="10514160" cy="525744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III. Проведение аттестации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выписку из трудовой книжки и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(или) сведения о трудовой деятельности……подписанные руководителем организации и заверенные печатью;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справку с места работы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 осуществлении медицинской деятельности по заявленной специальности с указанием места работы и стажа работы по специальности - для педагогических и научных работников;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копию документа, подтверждающего факт изменения фамилии, имени, отчества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(в случае изменения фамилии, имени, отчества) (при наличии);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копию документа о присвоении имеющейся квалификационной категории.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936000" y="792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56000"/>
          </a:bodyPr>
          <a:p>
            <a:pPr algn="ctr">
              <a:lnSpc>
                <a:spcPct val="90000"/>
              </a:lnSpc>
              <a:buNone/>
            </a:pP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31</a:t>
            </a:r>
            <a:r>
              <a:rPr b="1" lang="ru-RU" sz="40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.08.2023 г. N 458н</a:t>
            </a:r>
            <a:r>
              <a:rPr b="1" lang="ru-RU" sz="44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br/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1025280" y="1253160"/>
            <a:ext cx="10514160" cy="532692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0000"/>
          </a:bodyPr>
          <a:p>
            <a:pPr algn="just">
              <a:lnSpc>
                <a:spcPct val="90000"/>
              </a:lnSpc>
              <a:spcBef>
                <a:spcPts val="1001"/>
              </a:spcBef>
              <a:buNone/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21. 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Документы в адрес аттестационной комиссии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представляются лично специалистом либо его представителем на основании доверенности</a:t>
            </a: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оформленной в соответствии с требованиями гражданского законодательства Российской Федерации;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направляются посредством почтовой связи письмом;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направляются посредством их преобразования в электронную форму путем сканирования или фотографирования с обеспечением машиночитаемого распознавания их реквизитов с использованием информационно-телекоммуникационной сети "Интернет" посредством электронной почты на адрес соответствующей аттестационной комиссии.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- При наличии технической возможности в органе государственной власти или организации, создавших аттестационную комиссию, документы направляются специалистом в электронном виде посредством федеральной государственной информационной системы "Единый портал государственных и муниципальных услуг (функций)" в информационно-телекоммуникационной сети "Интернет" (далее - Единый портал).</a:t>
            </a:r>
            <a:r>
              <a:rPr b="1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008000" y="180000"/>
            <a:ext cx="10514160" cy="8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ru-RU" sz="2800" spc="-1" strike="noStrike">
                <a:solidFill>
                  <a:srgbClr val="0070c0"/>
                </a:solidFill>
                <a:latin typeface="Times New Roman"/>
                <a:ea typeface="Times New Roman"/>
              </a:rPr>
              <a:t>ПРИКАЗ  от 31.08.2023 г. N 458н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1008000" y="1296000"/>
            <a:ext cx="10514160" cy="5326920"/>
          </a:xfrm>
          <a:prstGeom prst="rect">
            <a:avLst/>
          </a:prstGeom>
          <a:noFill/>
          <a:ln w="76320">
            <a:solidFill>
              <a:srgbClr val="00206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96000"/>
          </a:bodyPr>
          <a:p>
            <a:pPr algn="just">
              <a:lnSpc>
                <a:spcPct val="150000"/>
              </a:lnSpc>
              <a:spcBef>
                <a:spcPts val="1001"/>
              </a:spcBef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22.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Специалист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имеющий присвоенную квалификационную категорию,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представляет документы в адрес аттестационной комиссии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позднее девяносто одного рабочего дня до окончания ее срока действия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….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26.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Не позднее двадцати двух рабочих дней со дня регистрации в аттестационной комиссии документов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Экспертной группой </a:t>
            </a:r>
            <a:r>
              <a:rPr b="1" lang="ru-RU" sz="1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проводится их рассмотрение,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утверждается заключение на отчет и назначается дата и место проведения выездного заседания или дата проведения аттестации с использованием дистанционных технологий, а также проведения тестового контроля знаний и собеседования.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001"/>
              </a:spcBef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27. Тестовый контроль проводится с использованием тестовых заданий, комплектуемых для каждого специалиста автоматически с использованием информационных систем, в соответствии со спецификацией при выборке заданий, с учетом специальности, по которой проводится аттестация, формируемых аттестационными комиссиями федеральных органов исполнительной власти, организациями, имеющими подведомственные медицинские и фармацевтические организации, органами исполнительной власти субъектов Российской Федерации.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Application>LibreOffice/7.3.0.3$Windows_x86 LibreOffice_project/0f246aa12d0eee4a0f7adcefbf7c878fc2238db3</Application>
  <AppVersion>15.0000</AppVersion>
  <Words>1737</Words>
  <Paragraphs>331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2018-02-20T15:55:06Z</dcterms:created>
  <dc:creator>Николай Бутусов</dc:creator>
  <dc:description/>
  <dc:language>ru-RU</dc:language>
  <cp:lastModifiedBy/>
  <dcterms:modified xsi:type="dcterms:W3CDTF">2024-01-15T08:45:39Z</dcterms:modified>
  <cp:revision>144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0</vt:r8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r8>0</vt:r8>
  </property>
  <property fmtid="{D5CDD505-2E9C-101B-9397-08002B2CF9AE}" pid="6" name="Notes">
    <vt:r8>0</vt:r8>
  </property>
  <property fmtid="{D5CDD505-2E9C-101B-9397-08002B2CF9AE}" pid="7" name="PresentationFormat">
    <vt:lpwstr>Произвольный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30</vt:i4>
  </property>
</Properties>
</file>